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74" r:id="rId2"/>
    <p:sldId id="256" r:id="rId3"/>
    <p:sldId id="266" r:id="rId4"/>
    <p:sldId id="267" r:id="rId5"/>
    <p:sldId id="268" r:id="rId6"/>
    <p:sldId id="269" r:id="rId7"/>
    <p:sldId id="270" r:id="rId8"/>
    <p:sldId id="273" r:id="rId9"/>
    <p:sldId id="271" r:id="rId10"/>
    <p:sldId id="272" r:id="rId11"/>
    <p:sldId id="257" r:id="rId12"/>
    <p:sldId id="259" r:id="rId13"/>
    <p:sldId id="262" r:id="rId14"/>
    <p:sldId id="261" r:id="rId15"/>
    <p:sldId id="283" r:id="rId16"/>
    <p:sldId id="265" r:id="rId17"/>
    <p:sldId id="26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8D7BFD-DC32-463D-B075-064F25A9CE29}" type="datetimeFigureOut">
              <a:rPr lang="da-DK" smtClean="0"/>
              <a:t>19-09-2017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B74749-65AA-414E-9048-EC987C79925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26666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FT. 1787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B74749-65AA-414E-9048-EC987C799254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00630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8FB0A-DB87-44DA-8453-AFB89FA877E1}" type="datetimeFigureOut">
              <a:rPr lang="da-DK" smtClean="0"/>
              <a:t>19-09-2017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F6A50-6620-43EB-A775-5249C8160B9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02251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8FB0A-DB87-44DA-8453-AFB89FA877E1}" type="datetimeFigureOut">
              <a:rPr lang="da-DK" smtClean="0"/>
              <a:t>19-09-2017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F6A50-6620-43EB-A775-5249C8160B9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50585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8FB0A-DB87-44DA-8453-AFB89FA877E1}" type="datetimeFigureOut">
              <a:rPr lang="da-DK" smtClean="0"/>
              <a:t>19-09-2017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F6A50-6620-43EB-A775-5249C8160B9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36090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8FB0A-DB87-44DA-8453-AFB89FA877E1}" type="datetimeFigureOut">
              <a:rPr lang="da-DK" smtClean="0"/>
              <a:t>19-09-2017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F6A50-6620-43EB-A775-5249C8160B9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75913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8FB0A-DB87-44DA-8453-AFB89FA877E1}" type="datetimeFigureOut">
              <a:rPr lang="da-DK" smtClean="0"/>
              <a:t>19-09-2017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F6A50-6620-43EB-A775-5249C8160B9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21048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8FB0A-DB87-44DA-8453-AFB89FA877E1}" type="datetimeFigureOut">
              <a:rPr lang="da-DK" smtClean="0"/>
              <a:t>19-09-2017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F6A50-6620-43EB-A775-5249C8160B9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6142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8FB0A-DB87-44DA-8453-AFB89FA877E1}" type="datetimeFigureOut">
              <a:rPr lang="da-DK" smtClean="0"/>
              <a:t>19-09-2017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F6A50-6620-43EB-A775-5249C8160B9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6907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8FB0A-DB87-44DA-8453-AFB89FA877E1}" type="datetimeFigureOut">
              <a:rPr lang="da-DK" smtClean="0"/>
              <a:t>19-09-2017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F6A50-6620-43EB-A775-5249C8160B9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22896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8FB0A-DB87-44DA-8453-AFB89FA877E1}" type="datetimeFigureOut">
              <a:rPr lang="da-DK" smtClean="0"/>
              <a:t>19-09-2017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F6A50-6620-43EB-A775-5249C8160B9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21293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8FB0A-DB87-44DA-8453-AFB89FA877E1}" type="datetimeFigureOut">
              <a:rPr lang="da-DK" smtClean="0"/>
              <a:t>19-09-2017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F6A50-6620-43EB-A775-5249C8160B9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85691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8FB0A-DB87-44DA-8453-AFB89FA877E1}" type="datetimeFigureOut">
              <a:rPr lang="da-DK" smtClean="0"/>
              <a:t>19-09-2017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F6A50-6620-43EB-A775-5249C8160B9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31277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8FB0A-DB87-44DA-8453-AFB89FA877E1}" type="datetimeFigureOut">
              <a:rPr lang="da-DK" smtClean="0"/>
              <a:t>19-09-2017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F6A50-6620-43EB-A775-5249C8160B9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94765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/>
              <a:t>www.ao.salldata.dk</a:t>
            </a:r>
            <a:endParaRPr lang="da-DK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 sz="2800" b="1" dirty="0" smtClean="0">
                <a:solidFill>
                  <a:srgbClr val="FF0000"/>
                </a:solidFill>
              </a:rPr>
              <a:t>Kirkebøger, Folketællinger</a:t>
            </a:r>
            <a:r>
              <a:rPr lang="da-DK" sz="2800" b="1" dirty="0" smtClean="0"/>
              <a:t>, Borgerlige vielser</a:t>
            </a:r>
          </a:p>
          <a:p>
            <a:pPr marL="0" indent="0">
              <a:buNone/>
            </a:pPr>
            <a:r>
              <a:rPr lang="da-DK" sz="2800" b="1" dirty="0" smtClean="0"/>
              <a:t>Sønderjyske personregistre , Fødselsstiftelsen</a:t>
            </a:r>
          </a:p>
          <a:p>
            <a:pPr marL="0" indent="0">
              <a:buNone/>
            </a:pPr>
            <a:r>
              <a:rPr lang="da-DK" sz="2800" b="1" dirty="0" smtClean="0">
                <a:solidFill>
                  <a:srgbClr val="FF0000"/>
                </a:solidFill>
              </a:rPr>
              <a:t>Skifter,</a:t>
            </a:r>
            <a:r>
              <a:rPr lang="da-DK" sz="2800" b="1" dirty="0">
                <a:solidFill>
                  <a:srgbClr val="FF0000"/>
                </a:solidFill>
              </a:rPr>
              <a:t> </a:t>
            </a:r>
            <a:r>
              <a:rPr lang="da-DK" sz="2800" b="1" dirty="0" smtClean="0">
                <a:solidFill>
                  <a:srgbClr val="FF0000"/>
                </a:solidFill>
              </a:rPr>
              <a:t>Bygningshistorie, Brandforsikringer</a:t>
            </a:r>
          </a:p>
          <a:p>
            <a:pPr marL="0" indent="0">
              <a:buNone/>
            </a:pPr>
            <a:r>
              <a:rPr lang="da-DK" sz="2800" b="1" dirty="0" smtClean="0"/>
              <a:t>Lægdsruller, Erindringsmedaljer 1848-1850,1864</a:t>
            </a:r>
          </a:p>
          <a:p>
            <a:pPr marL="0" indent="0">
              <a:buNone/>
            </a:pPr>
            <a:r>
              <a:rPr lang="da-DK" sz="2800" b="1" dirty="0" smtClean="0">
                <a:solidFill>
                  <a:srgbClr val="FF0000"/>
                </a:solidFill>
              </a:rPr>
              <a:t>Tingbøger 1927 – 2000, Fæsteprotokoller</a:t>
            </a:r>
          </a:p>
          <a:p>
            <a:pPr marL="0" indent="0">
              <a:buNone/>
            </a:pPr>
            <a:r>
              <a:rPr lang="da-DK" sz="2800" b="1" dirty="0" smtClean="0"/>
              <a:t>Chr. D. </a:t>
            </a:r>
            <a:r>
              <a:rPr lang="da-DK" sz="2800" b="1" dirty="0" err="1" smtClean="0"/>
              <a:t>V.s</a:t>
            </a:r>
            <a:r>
              <a:rPr lang="da-DK" sz="2800" b="1" dirty="0" smtClean="0"/>
              <a:t> matrikel, Orlogsværftet</a:t>
            </a:r>
          </a:p>
          <a:p>
            <a:pPr marL="0" indent="0">
              <a:buNone/>
            </a:pPr>
            <a:r>
              <a:rPr lang="da-DK" sz="2800" b="1" dirty="0" smtClean="0"/>
              <a:t>Kongens </a:t>
            </a:r>
            <a:r>
              <a:rPr lang="da-DK" sz="2800" b="1" dirty="0" err="1" smtClean="0"/>
              <a:t>Retterting</a:t>
            </a:r>
            <a:r>
              <a:rPr lang="da-DK" sz="2800" b="1" dirty="0" smtClean="0"/>
              <a:t>, Medicinske arkivalier</a:t>
            </a:r>
          </a:p>
          <a:p>
            <a:pPr marL="0" indent="0">
              <a:buNone/>
            </a:pPr>
            <a:r>
              <a:rPr lang="da-DK" sz="2800" b="1" dirty="0" err="1" smtClean="0"/>
              <a:t>Borgerskab,Lavsvæsen</a:t>
            </a:r>
            <a:endParaRPr lang="da-DK" sz="2800" b="1" dirty="0" smtClean="0"/>
          </a:p>
          <a:p>
            <a:pPr marL="0" indent="0">
              <a:buNone/>
            </a:pPr>
            <a:r>
              <a:rPr lang="da-DK" sz="2800" b="1" dirty="0" smtClean="0">
                <a:solidFill>
                  <a:srgbClr val="FF0000"/>
                </a:solidFill>
              </a:rPr>
              <a:t>Lokale myndigheder</a:t>
            </a:r>
          </a:p>
          <a:p>
            <a:pPr marL="0" indent="0">
              <a:buNone/>
            </a:pPr>
            <a:endParaRPr lang="da-DK" sz="2800" b="1" dirty="0" smtClean="0"/>
          </a:p>
          <a:p>
            <a:pPr marL="0" indent="0">
              <a:buNone/>
            </a:pPr>
            <a:endParaRPr lang="da-DK" sz="2800" b="1" dirty="0" smtClean="0"/>
          </a:p>
          <a:p>
            <a:pPr marL="0" indent="0">
              <a:buNone/>
            </a:pPr>
            <a:endParaRPr lang="da-DK" sz="2800" b="1" dirty="0" smtClean="0"/>
          </a:p>
          <a:p>
            <a:pPr marL="0" indent="0">
              <a:buNone/>
            </a:pPr>
            <a:endParaRPr lang="da-DK" sz="2800" b="1" dirty="0" smtClean="0"/>
          </a:p>
          <a:p>
            <a:endParaRPr lang="da-DK" sz="2800" b="1" dirty="0"/>
          </a:p>
        </p:txBody>
      </p:sp>
    </p:spTree>
    <p:extLst>
      <p:ext uri="{BB962C8B-B14F-4D97-AF65-F5344CB8AC3E}">
        <p14:creationId xmlns:p14="http://schemas.microsoft.com/office/powerpoint/2010/main" val="38908164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Periode uden Folketællinger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b="1" dirty="0" smtClean="0"/>
              <a:t>Hjælp at hente i f.eks. Skoleprotokoller</a:t>
            </a:r>
          </a:p>
          <a:p>
            <a:pPr marL="0" indent="0">
              <a:buNone/>
            </a:pPr>
            <a:r>
              <a:rPr lang="da-DK" sz="2800" b="1" dirty="0" smtClean="0"/>
              <a:t>Findes på nogle lokal arkiver, andre på stadsarkiver.</a:t>
            </a:r>
          </a:p>
          <a:p>
            <a:pPr marL="0" indent="0">
              <a:buNone/>
            </a:pPr>
            <a:r>
              <a:rPr lang="da-DK" sz="2800" b="1" dirty="0" smtClean="0"/>
              <a:t>75 års reglen.</a:t>
            </a:r>
          </a:p>
          <a:p>
            <a:pPr marL="0" indent="0">
              <a:buNone/>
            </a:pPr>
            <a:endParaRPr lang="da-DK" sz="2800" b="1" dirty="0"/>
          </a:p>
          <a:p>
            <a:pPr marL="0" indent="0">
              <a:buNone/>
            </a:pPr>
            <a:r>
              <a:rPr lang="da-DK" sz="2800" b="1" dirty="0" smtClean="0"/>
              <a:t>Jordebøger</a:t>
            </a:r>
          </a:p>
          <a:p>
            <a:pPr marL="0" indent="0">
              <a:buNone/>
            </a:pPr>
            <a:r>
              <a:rPr lang="da-DK" sz="2800" b="1" dirty="0" smtClean="0"/>
              <a:t>Brandforsikringer</a:t>
            </a:r>
          </a:p>
          <a:p>
            <a:pPr marL="0" indent="0">
              <a:buNone/>
            </a:pPr>
            <a:endParaRPr lang="da-DK" sz="2800" b="1" dirty="0"/>
          </a:p>
        </p:txBody>
      </p:sp>
    </p:spTree>
    <p:extLst>
      <p:ext uri="{BB962C8B-B14F-4D97-AF65-F5344CB8AC3E}">
        <p14:creationId xmlns:p14="http://schemas.microsoft.com/office/powerpoint/2010/main" val="402905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 Link til slægtsforskning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 b="1" dirty="0" smtClean="0"/>
              <a:t>Person søgning:</a:t>
            </a:r>
            <a:r>
              <a:rPr lang="da-DK" b="1" dirty="0"/>
              <a:t>	</a:t>
            </a:r>
            <a:r>
              <a:rPr lang="da-DK" b="1" dirty="0" smtClean="0"/>
              <a:t>	 </a:t>
            </a:r>
          </a:p>
          <a:p>
            <a:pPr marL="0" indent="0">
              <a:buNone/>
            </a:pPr>
            <a:r>
              <a:rPr lang="da-DK" b="1" smtClean="0"/>
              <a:t>				  Sall.data.dk</a:t>
            </a:r>
            <a:endParaRPr lang="da-DK" b="1" dirty="0" smtClean="0"/>
          </a:p>
          <a:p>
            <a:pPr marL="0" indent="0">
              <a:buNone/>
            </a:pPr>
            <a:r>
              <a:rPr lang="da-DK" b="1" dirty="0" smtClean="0"/>
              <a:t>			          Statens arkiver</a:t>
            </a:r>
          </a:p>
          <a:p>
            <a:pPr marL="0" indent="0">
              <a:buNone/>
            </a:pPr>
            <a:r>
              <a:rPr lang="da-DK" b="1" dirty="0" smtClean="0"/>
              <a:t>	                      </a:t>
            </a:r>
            <a:r>
              <a:rPr lang="da-DK" sz="3200" b="1" dirty="0" smtClean="0"/>
              <a:t> Dansk demografisk database</a:t>
            </a:r>
          </a:p>
          <a:p>
            <a:pPr marL="0" indent="0">
              <a:buNone/>
            </a:pPr>
            <a:r>
              <a:rPr lang="da-DK" b="1" dirty="0" smtClean="0"/>
              <a:t>            			    Family Search</a:t>
            </a:r>
          </a:p>
          <a:p>
            <a:pPr marL="0" indent="0">
              <a:buNone/>
            </a:pPr>
            <a:r>
              <a:rPr lang="da-DK" b="1" dirty="0" smtClean="0"/>
              <a:t>            		Find en grav: dk.gravsten.dk</a:t>
            </a:r>
          </a:p>
          <a:p>
            <a:pPr marL="0" indent="0">
              <a:buNone/>
            </a:pPr>
            <a:r>
              <a:rPr lang="da-DK" b="1" dirty="0" smtClean="0"/>
              <a:t>			Politiets register blade</a:t>
            </a:r>
          </a:p>
          <a:p>
            <a:pPr marL="0" indent="0">
              <a:buNone/>
            </a:pPr>
            <a:r>
              <a:rPr lang="da-DK" sz="3200" b="1" dirty="0" smtClean="0"/>
              <a:t>					m.fl.</a:t>
            </a:r>
          </a:p>
          <a:p>
            <a:pPr algn="ctr"/>
            <a:endParaRPr lang="da-DK" sz="3200" b="1" dirty="0" smtClean="0"/>
          </a:p>
          <a:p>
            <a:pPr lvl="8" algn="ctr"/>
            <a:endParaRPr lang="da-DK" b="1" dirty="0" smtClean="0"/>
          </a:p>
          <a:p>
            <a:pPr lvl="8"/>
            <a:endParaRPr lang="da-DK" b="1" dirty="0"/>
          </a:p>
        </p:txBody>
      </p:sp>
    </p:spTree>
    <p:extLst>
      <p:ext uri="{BB962C8B-B14F-4D97-AF65-F5344CB8AC3E}">
        <p14:creationId xmlns:p14="http://schemas.microsoft.com/office/powerpoint/2010/main" val="253608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b="1" dirty="0" smtClean="0"/>
              <a:t>Lokal arkiver. Hvad kan vi finde der.</a:t>
            </a:r>
            <a:br>
              <a:rPr lang="da-DK" b="1" dirty="0" smtClean="0"/>
            </a:br>
            <a:r>
              <a:rPr lang="da-DK" b="1" dirty="0" smtClean="0"/>
              <a:t>Søg evt. på Arkiv. Dk. Søg arkivet</a:t>
            </a:r>
            <a:endParaRPr lang="da-DK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 sz="2800" b="1" dirty="0" smtClean="0"/>
              <a:t>Aviser: Mærkedage: tilført gæster, gaver </a:t>
            </a:r>
            <a:r>
              <a:rPr lang="da-DK" sz="2800" b="1" dirty="0" err="1" smtClean="0"/>
              <a:t>m.m</a:t>
            </a:r>
            <a:endParaRPr lang="da-DK" sz="2800" b="1" dirty="0" smtClean="0"/>
          </a:p>
          <a:p>
            <a:pPr marL="0" indent="0">
              <a:buNone/>
            </a:pPr>
            <a:r>
              <a:rPr lang="da-DK" sz="2800" b="1" dirty="0" smtClean="0"/>
              <a:t>Set og sket på egnen.</a:t>
            </a:r>
          </a:p>
          <a:p>
            <a:pPr marL="0" indent="0">
              <a:buNone/>
            </a:pPr>
            <a:r>
              <a:rPr lang="da-DK" sz="2800" b="1" dirty="0" smtClean="0"/>
              <a:t>__________________________________</a:t>
            </a:r>
          </a:p>
          <a:p>
            <a:pPr marL="0" indent="0">
              <a:buNone/>
            </a:pPr>
            <a:r>
              <a:rPr lang="da-DK" sz="2800" b="1" dirty="0" smtClean="0"/>
              <a:t>Personhistorie / erindringer</a:t>
            </a:r>
          </a:p>
          <a:p>
            <a:pPr marL="0" indent="0">
              <a:buNone/>
            </a:pPr>
            <a:r>
              <a:rPr lang="da-DK" sz="2800" b="1" dirty="0" err="1" smtClean="0"/>
              <a:t>Skudsmålbøger</a:t>
            </a:r>
            <a:endParaRPr lang="da-DK" sz="2800" b="1" dirty="0" smtClean="0"/>
          </a:p>
          <a:p>
            <a:pPr marL="0" indent="0">
              <a:buNone/>
            </a:pPr>
            <a:r>
              <a:rPr lang="da-DK" sz="2800" b="1" dirty="0" smtClean="0"/>
              <a:t>Lokale bøger / Vejvisere / telefonbøger</a:t>
            </a:r>
          </a:p>
          <a:p>
            <a:pPr marL="0" indent="0">
              <a:buNone/>
            </a:pPr>
            <a:r>
              <a:rPr lang="da-DK" sz="2800" b="1" dirty="0" smtClean="0"/>
              <a:t>Billeder fra Skole / konfirmation</a:t>
            </a:r>
          </a:p>
          <a:p>
            <a:pPr marL="0" indent="0">
              <a:buNone/>
            </a:pPr>
            <a:r>
              <a:rPr lang="da-DK" sz="2800" b="1" dirty="0" smtClean="0"/>
              <a:t>Billeder: Person, huse og gårde</a:t>
            </a:r>
          </a:p>
          <a:p>
            <a:pPr marL="0" indent="0">
              <a:buNone/>
            </a:pPr>
            <a:r>
              <a:rPr lang="da-DK" sz="2800" b="1" dirty="0" smtClean="0"/>
              <a:t>Amt og sognekort</a:t>
            </a:r>
          </a:p>
          <a:p>
            <a:pPr marL="0" indent="0">
              <a:buNone/>
            </a:pPr>
            <a:endParaRPr lang="da-DK" b="1" dirty="0"/>
          </a:p>
        </p:txBody>
      </p:sp>
    </p:spTree>
    <p:extLst>
      <p:ext uri="{BB962C8B-B14F-4D97-AF65-F5344CB8AC3E}">
        <p14:creationId xmlns:p14="http://schemas.microsoft.com/office/powerpoint/2010/main" val="362535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570186"/>
          </a:xfrm>
        </p:spPr>
        <p:txBody>
          <a:bodyPr>
            <a:normAutofit fontScale="90000"/>
          </a:bodyPr>
          <a:lstStyle/>
          <a:p>
            <a:r>
              <a:rPr lang="da-DK" sz="3200" b="1" dirty="0" smtClean="0"/>
              <a:t>Andre lokal arkiver</a:t>
            </a:r>
            <a:br>
              <a:rPr lang="da-DK" sz="3200" b="1" dirty="0" smtClean="0"/>
            </a:br>
            <a:r>
              <a:rPr lang="da-DK" sz="3200" b="1" dirty="0" smtClean="0"/>
              <a:t>Fladså hører under Næstved arkiverne.</a:t>
            </a:r>
            <a:br>
              <a:rPr lang="da-DK" sz="3200" b="1" dirty="0" smtClean="0"/>
            </a:br>
            <a:r>
              <a:rPr lang="da-DK" sz="3200" b="1" dirty="0" smtClean="0"/>
              <a:t>Kommunale arkivalier findes i </a:t>
            </a:r>
            <a:r>
              <a:rPr lang="da-DK" sz="3200" b="1" dirty="0" err="1" smtClean="0"/>
              <a:t>naesbas</a:t>
            </a:r>
            <a:r>
              <a:rPr lang="da-DK" sz="3200" b="1" dirty="0" smtClean="0"/>
              <a:t/>
            </a:r>
            <a:br>
              <a:rPr lang="da-DK" sz="3200" b="1" dirty="0" smtClean="0"/>
            </a:br>
            <a:r>
              <a:rPr lang="da-DK" sz="3200" b="1" dirty="0" smtClean="0"/>
              <a:t>Søg Fladså arkiv via </a:t>
            </a:r>
            <a:r>
              <a:rPr lang="da-DK" sz="3200" b="1" smtClean="0"/>
              <a:t>naesbas</a:t>
            </a:r>
            <a:endParaRPr lang="da-DK" sz="3200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 dirty="0" smtClean="0"/>
              <a:t>Fladså arkiv betjener de 6 sogne:</a:t>
            </a:r>
          </a:p>
          <a:p>
            <a:pPr marL="0" indent="0">
              <a:buNone/>
            </a:pPr>
            <a:r>
              <a:rPr lang="da-DK" dirty="0" smtClean="0"/>
              <a:t>Næstelsø</a:t>
            </a:r>
          </a:p>
          <a:p>
            <a:pPr marL="0" indent="0">
              <a:buNone/>
            </a:pPr>
            <a:r>
              <a:rPr lang="da-DK" dirty="0" smtClean="0"/>
              <a:t>Mogenstrup</a:t>
            </a:r>
          </a:p>
          <a:p>
            <a:pPr marL="0" indent="0">
              <a:buNone/>
            </a:pPr>
            <a:r>
              <a:rPr lang="da-DK" dirty="0" smtClean="0"/>
              <a:t>Vester Egesborg</a:t>
            </a:r>
          </a:p>
          <a:p>
            <a:pPr marL="0" indent="0">
              <a:buNone/>
            </a:pPr>
            <a:r>
              <a:rPr lang="da-DK" dirty="0" smtClean="0"/>
              <a:t>Everdrup</a:t>
            </a:r>
          </a:p>
          <a:p>
            <a:pPr marL="0" indent="0">
              <a:buNone/>
            </a:pPr>
            <a:r>
              <a:rPr lang="da-DK" dirty="0" smtClean="0"/>
              <a:t>Hammer</a:t>
            </a:r>
          </a:p>
          <a:p>
            <a:pPr marL="0" indent="0">
              <a:buNone/>
            </a:pPr>
            <a:r>
              <a:rPr lang="da-DK" dirty="0" smtClean="0"/>
              <a:t>Snesere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1010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/>
              <a:t>Andre nyttige links.</a:t>
            </a:r>
            <a:endParaRPr lang="da-DK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sz="2800" b="1" dirty="0" smtClean="0"/>
              <a:t>Dansk udvandre arkiv</a:t>
            </a:r>
          </a:p>
          <a:p>
            <a:pPr marL="0" indent="0">
              <a:buNone/>
            </a:pPr>
            <a:r>
              <a:rPr lang="da-DK" sz="2800" b="1" dirty="0" smtClean="0"/>
              <a:t>Dis Danmark</a:t>
            </a:r>
          </a:p>
          <a:p>
            <a:pPr marL="0" indent="0">
              <a:buNone/>
            </a:pPr>
            <a:r>
              <a:rPr lang="da-DK" sz="2800" b="1" dirty="0" smtClean="0"/>
              <a:t>Historisk Atlas</a:t>
            </a:r>
          </a:p>
          <a:p>
            <a:pPr marL="0" indent="0">
              <a:buNone/>
            </a:pPr>
            <a:r>
              <a:rPr lang="da-DK" sz="2800" b="1" dirty="0" smtClean="0"/>
              <a:t>Arkiv.dk   (Ikke alle er her:)</a:t>
            </a:r>
          </a:p>
          <a:p>
            <a:pPr marL="0" indent="0">
              <a:buNone/>
            </a:pPr>
            <a:r>
              <a:rPr lang="da-DK" sz="2800" b="1" dirty="0" smtClean="0"/>
              <a:t>F.eks. Fladså = </a:t>
            </a:r>
            <a:r>
              <a:rPr lang="da-DK" sz="2800" b="1" dirty="0" err="1" smtClean="0"/>
              <a:t>naesbas</a:t>
            </a:r>
            <a:endParaRPr lang="da-DK" sz="2800" b="1" dirty="0" smtClean="0"/>
          </a:p>
          <a:p>
            <a:pPr marL="0" indent="0">
              <a:buNone/>
            </a:pPr>
            <a:r>
              <a:rPr lang="da-DK" sz="2800" b="1" dirty="0" err="1" smtClean="0"/>
              <a:t>Starbas</a:t>
            </a:r>
            <a:endParaRPr lang="da-DK" sz="2800" b="1" dirty="0" smtClean="0"/>
          </a:p>
          <a:p>
            <a:pPr marL="0" indent="0">
              <a:buNone/>
            </a:pPr>
            <a:r>
              <a:rPr lang="da-DK" sz="2800" b="1" dirty="0" smtClean="0"/>
              <a:t>Slægtsforsker foreninger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3844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/>
              <a:t>Til Personhistorie</a:t>
            </a:r>
            <a:r>
              <a:rPr lang="da-DK" dirty="0" smtClean="0"/>
              <a:t>.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 smtClean="0"/>
          </a:p>
          <a:p>
            <a:pPr marL="0" indent="0">
              <a:buNone/>
            </a:pPr>
            <a:r>
              <a:rPr lang="da-DK" b="1" dirty="0" smtClean="0"/>
              <a:t>Aftægtskontrakt</a:t>
            </a:r>
            <a:endParaRPr lang="da-DK" b="1" dirty="0"/>
          </a:p>
        </p:txBody>
      </p:sp>
    </p:spTree>
    <p:extLst>
      <p:ext uri="{BB962C8B-B14F-4D97-AF65-F5344CB8AC3E}">
        <p14:creationId xmlns:p14="http://schemas.microsoft.com/office/powerpoint/2010/main" val="1414286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Egnshistorie: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 dirty="0" smtClean="0"/>
              <a:t>Brugsen</a:t>
            </a:r>
          </a:p>
          <a:p>
            <a:pPr marL="0" indent="0">
              <a:buNone/>
            </a:pPr>
            <a:r>
              <a:rPr lang="da-DK" dirty="0"/>
              <a:t>K</a:t>
            </a:r>
            <a:r>
              <a:rPr lang="da-DK" dirty="0" smtClean="0"/>
              <a:t>øbmand</a:t>
            </a:r>
          </a:p>
          <a:p>
            <a:pPr marL="0" indent="0">
              <a:buNone/>
            </a:pPr>
            <a:r>
              <a:rPr lang="da-DK" dirty="0" smtClean="0"/>
              <a:t>Forsamlingshuset</a:t>
            </a:r>
            <a:endParaRPr lang="da-DK" dirty="0"/>
          </a:p>
          <a:p>
            <a:pPr marL="0" indent="0">
              <a:buNone/>
            </a:pPr>
            <a:r>
              <a:rPr lang="da-DK" dirty="0" smtClean="0"/>
              <a:t>Kroer</a:t>
            </a:r>
          </a:p>
          <a:p>
            <a:pPr marL="0" indent="0">
              <a:buNone/>
            </a:pPr>
            <a:r>
              <a:rPr lang="da-DK" dirty="0" smtClean="0"/>
              <a:t>Missionshus</a:t>
            </a:r>
          </a:p>
          <a:p>
            <a:pPr marL="0" indent="0">
              <a:buNone/>
            </a:pPr>
            <a:r>
              <a:rPr lang="da-DK" dirty="0" smtClean="0"/>
              <a:t>Kirken</a:t>
            </a:r>
          </a:p>
          <a:p>
            <a:pPr marL="0" indent="0">
              <a:buNone/>
            </a:pPr>
            <a:r>
              <a:rPr lang="da-DK" dirty="0" smtClean="0"/>
              <a:t>Mejeriet</a:t>
            </a:r>
          </a:p>
          <a:p>
            <a:pPr marL="0" indent="0">
              <a:buNone/>
            </a:pPr>
            <a:r>
              <a:rPr lang="da-DK" dirty="0" smtClean="0"/>
              <a:t>Håndværk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8292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Bygningshistorie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b="1" dirty="0" smtClean="0"/>
              <a:t>Sognegrænser/ matr. </a:t>
            </a:r>
            <a:r>
              <a:rPr lang="da-DK" b="1" dirty="0" err="1" smtClean="0"/>
              <a:t>nr</a:t>
            </a:r>
            <a:endParaRPr lang="da-DK" b="1" dirty="0" smtClean="0"/>
          </a:p>
          <a:p>
            <a:pPr marL="0" indent="0">
              <a:buNone/>
            </a:pPr>
            <a:r>
              <a:rPr lang="da-DK" b="1" dirty="0" smtClean="0"/>
              <a:t>Se på kort: SDFE</a:t>
            </a:r>
          </a:p>
          <a:p>
            <a:pPr marL="0" indent="0">
              <a:buNone/>
            </a:pPr>
            <a:r>
              <a:rPr lang="da-DK" b="1" dirty="0" err="1" smtClean="0"/>
              <a:t>Brandtaxationer</a:t>
            </a:r>
            <a:endParaRPr lang="da-DK" b="1" dirty="0" smtClean="0"/>
          </a:p>
          <a:p>
            <a:pPr marL="0" indent="0">
              <a:buNone/>
            </a:pPr>
            <a:r>
              <a:rPr lang="da-DK" b="1" dirty="0" smtClean="0"/>
              <a:t>Skøde – panteprotokoller</a:t>
            </a:r>
          </a:p>
          <a:p>
            <a:pPr marL="0" indent="0">
              <a:buNone/>
            </a:pPr>
            <a:r>
              <a:rPr lang="da-DK" b="1" dirty="0" smtClean="0"/>
              <a:t>Skifteprotokoller</a:t>
            </a:r>
          </a:p>
          <a:p>
            <a:pPr marL="0" indent="0">
              <a:buNone/>
            </a:pPr>
            <a:r>
              <a:rPr lang="da-DK" b="1" dirty="0" smtClean="0"/>
              <a:t>Danske gårde</a:t>
            </a:r>
          </a:p>
          <a:p>
            <a:pPr marL="0" indent="0">
              <a:buNone/>
            </a:pPr>
            <a:r>
              <a:rPr lang="da-DK" b="1" dirty="0" smtClean="0"/>
              <a:t>Kommunale Vejvisere</a:t>
            </a:r>
          </a:p>
          <a:p>
            <a:pPr marL="0" indent="0">
              <a:buNone/>
            </a:pPr>
            <a:endParaRPr lang="da-DK" b="1" dirty="0" smtClean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2228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/>
              <a:t>Skifter</a:t>
            </a:r>
            <a:endParaRPr lang="da-DK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a-DK" sz="2800" b="1" dirty="0" smtClean="0"/>
              <a:t>Præstø Amt: </a:t>
            </a:r>
            <a:r>
              <a:rPr lang="da-DK" sz="2800" b="1" u="sng" dirty="0" smtClean="0"/>
              <a:t>Retsbetjent Vordingborg Søndre Birk</a:t>
            </a:r>
          </a:p>
          <a:p>
            <a:pPr marL="0" indent="0">
              <a:buNone/>
            </a:pPr>
            <a:r>
              <a:rPr lang="da-DK" sz="2800" b="1" dirty="0" smtClean="0"/>
              <a:t>Myndighed: </a:t>
            </a:r>
            <a:r>
              <a:rPr lang="da-DK" sz="2800" b="1" u="sng" dirty="0" smtClean="0"/>
              <a:t>Vordingborg</a:t>
            </a:r>
          </a:p>
          <a:p>
            <a:pPr marL="0" indent="0">
              <a:buNone/>
            </a:pPr>
            <a:r>
              <a:rPr lang="da-DK" sz="2800" b="1" u="sng" dirty="0" smtClean="0"/>
              <a:t>Navneregister til Skifteprotokol 1918 -1928</a:t>
            </a:r>
          </a:p>
          <a:p>
            <a:pPr marL="0" indent="0">
              <a:buNone/>
            </a:pPr>
            <a:r>
              <a:rPr lang="da-DK" sz="2800" b="1" dirty="0" smtClean="0"/>
              <a:t>Bager Lars Chr. Andersen   ( 57 )</a:t>
            </a:r>
          </a:p>
          <a:p>
            <a:pPr marL="0" indent="0">
              <a:buNone/>
            </a:pPr>
            <a:endParaRPr lang="da-DK" sz="2800" b="1" dirty="0"/>
          </a:p>
          <a:p>
            <a:pPr marL="0" indent="0">
              <a:buNone/>
            </a:pPr>
            <a:r>
              <a:rPr lang="da-DK" sz="2800" b="1" u="sng" dirty="0" smtClean="0"/>
              <a:t>Skifteprotokol 1918 – 1928   opslag      31 / 289</a:t>
            </a:r>
          </a:p>
          <a:p>
            <a:pPr marL="0" indent="0">
              <a:buNone/>
            </a:pPr>
            <a:r>
              <a:rPr lang="da-DK" sz="2800" b="1" dirty="0" smtClean="0"/>
              <a:t>( 57 ) Dødsbo efter L.C. Andersen</a:t>
            </a:r>
            <a:endParaRPr lang="da-DK" sz="2800" b="1" dirty="0"/>
          </a:p>
        </p:txBody>
      </p:sp>
    </p:spTree>
    <p:extLst>
      <p:ext uri="{BB962C8B-B14F-4D97-AF65-F5344CB8AC3E}">
        <p14:creationId xmlns:p14="http://schemas.microsoft.com/office/powerpoint/2010/main" val="35751314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200" b="1" dirty="0" smtClean="0"/>
              <a:t>Tingbøger 1927 - 2000</a:t>
            </a:r>
            <a:endParaRPr lang="da-DK" sz="3200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b="1" dirty="0" smtClean="0"/>
              <a:t>Præstø Amt: 			29 Vordingborg</a:t>
            </a:r>
          </a:p>
          <a:p>
            <a:pPr marL="0" indent="0">
              <a:buNone/>
            </a:pPr>
            <a:r>
              <a:rPr lang="da-DK" b="1" dirty="0" smtClean="0"/>
              <a:t>Ejerlav. 	Matr. nr. 	Oplysning om skøder</a:t>
            </a:r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r>
              <a:rPr lang="da-DK" b="1" dirty="0" smtClean="0"/>
              <a:t>29 Vordingborg:</a:t>
            </a:r>
          </a:p>
          <a:p>
            <a:pPr marL="0" indent="0">
              <a:buNone/>
            </a:pPr>
            <a:r>
              <a:rPr lang="da-DK" b="1" dirty="0" smtClean="0"/>
              <a:t>Ejerlav: Iselinge </a:t>
            </a:r>
            <a:r>
              <a:rPr lang="da-DK" b="1" dirty="0" err="1" smtClean="0"/>
              <a:t>Hgd</a:t>
            </a:r>
            <a:r>
              <a:rPr lang="da-DK" b="1" dirty="0" smtClean="0"/>
              <a:t>. Vordingborg jorder   ( 29 )</a:t>
            </a:r>
          </a:p>
          <a:p>
            <a:pPr marL="0" indent="0">
              <a:buNone/>
            </a:pPr>
            <a:r>
              <a:rPr lang="da-DK" b="1" dirty="0" smtClean="0"/>
              <a:t>Matr. nr. 2 bt.</a:t>
            </a:r>
            <a:endParaRPr lang="da-DK" b="1" dirty="0"/>
          </a:p>
        </p:txBody>
      </p:sp>
    </p:spTree>
    <p:extLst>
      <p:ext uri="{BB962C8B-B14F-4D97-AF65-F5344CB8AC3E}">
        <p14:creationId xmlns:p14="http://schemas.microsoft.com/office/powerpoint/2010/main" val="335545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470025"/>
          </a:xfrm>
        </p:spPr>
        <p:txBody>
          <a:bodyPr/>
          <a:lstStyle/>
          <a:p>
            <a:r>
              <a:rPr lang="da-DK" dirty="0" smtClean="0"/>
              <a:t>Start på slægtsforskning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2636912"/>
            <a:ext cx="6400800" cy="316835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da-DK" sz="4000" b="1" dirty="0" smtClean="0">
                <a:solidFill>
                  <a:schemeClr val="tx1"/>
                </a:solidFill>
              </a:rPr>
              <a:t>Start med oplysninger fra </a:t>
            </a:r>
          </a:p>
          <a:p>
            <a:r>
              <a:rPr lang="da-DK" sz="4000" b="1" dirty="0">
                <a:solidFill>
                  <a:schemeClr val="tx1"/>
                </a:solidFill>
              </a:rPr>
              <a:t>k</a:t>
            </a:r>
            <a:r>
              <a:rPr lang="da-DK" sz="4000" b="1" dirty="0" smtClean="0">
                <a:solidFill>
                  <a:schemeClr val="tx1"/>
                </a:solidFill>
              </a:rPr>
              <a:t>irkebøger/ folketællinger</a:t>
            </a:r>
          </a:p>
          <a:p>
            <a:endParaRPr lang="da-DK" sz="4000" b="1" dirty="0">
              <a:solidFill>
                <a:schemeClr val="tx1"/>
              </a:solidFill>
            </a:endParaRPr>
          </a:p>
          <a:p>
            <a:pPr algn="l"/>
            <a:r>
              <a:rPr lang="da-DK" sz="2800" b="1" i="1" dirty="0" smtClean="0">
                <a:solidFill>
                  <a:schemeClr val="tx1"/>
                </a:solidFill>
              </a:rPr>
              <a:t>Husk at notere alle oplysninger også opslags nr.</a:t>
            </a:r>
          </a:p>
          <a:p>
            <a:endParaRPr lang="da-DK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39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200" b="1" dirty="0" smtClean="0"/>
              <a:t>Brandforsikring</a:t>
            </a:r>
            <a:endParaRPr lang="da-DK" sz="3200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a-DK" sz="2800" b="1" dirty="0" smtClean="0"/>
              <a:t>Præstø Amt</a:t>
            </a:r>
          </a:p>
          <a:p>
            <a:pPr marL="0" indent="0">
              <a:buNone/>
            </a:pPr>
            <a:r>
              <a:rPr lang="da-DK" sz="2800" b="1" dirty="0" smtClean="0"/>
              <a:t>Branddirektoratet for Præstø Amt</a:t>
            </a:r>
          </a:p>
          <a:p>
            <a:pPr marL="0" indent="0">
              <a:buNone/>
            </a:pPr>
            <a:r>
              <a:rPr lang="da-DK" sz="2800" b="1" dirty="0" smtClean="0"/>
              <a:t>BT 1857- 1889 opslag 115/363</a:t>
            </a:r>
          </a:p>
          <a:p>
            <a:pPr marL="0" indent="0">
              <a:buNone/>
            </a:pPr>
            <a:r>
              <a:rPr lang="da-DK" sz="2800" b="1" dirty="0" smtClean="0"/>
              <a:t>1867, den 25 November	Viemose Mølle</a:t>
            </a:r>
          </a:p>
          <a:p>
            <a:pPr marL="0" indent="0">
              <a:buNone/>
            </a:pPr>
            <a:r>
              <a:rPr lang="da-DK" sz="2800" b="1" dirty="0" smtClean="0"/>
              <a:t>BT 1852 – 1857 opslag 46/287 	ikke let læsligt</a:t>
            </a:r>
          </a:p>
          <a:p>
            <a:pPr marL="0" indent="0">
              <a:buNone/>
            </a:pPr>
            <a:r>
              <a:rPr lang="da-DK" sz="2800" b="1" u="sng" dirty="0" smtClean="0"/>
              <a:t>Læsligt: Præstø Amt </a:t>
            </a:r>
            <a:r>
              <a:rPr lang="da-DK" sz="2800" b="1" u="sng" dirty="0" err="1" smtClean="0"/>
              <a:t>Baarse</a:t>
            </a:r>
            <a:r>
              <a:rPr lang="da-DK" sz="2800" b="1" u="sng" dirty="0" smtClean="0"/>
              <a:t> Herred:</a:t>
            </a:r>
          </a:p>
          <a:p>
            <a:pPr marL="0" indent="0">
              <a:buNone/>
            </a:pPr>
            <a:r>
              <a:rPr lang="da-DK" sz="2800" b="1" dirty="0" smtClean="0"/>
              <a:t>D: 1857 – 1889 opslag 208-209-226 om møller</a:t>
            </a:r>
          </a:p>
          <a:p>
            <a:pPr marL="0" indent="0">
              <a:buNone/>
            </a:pPr>
            <a:r>
              <a:rPr lang="da-DK" sz="2800" b="1" dirty="0" smtClean="0"/>
              <a:t>( fra opslag 167 er alle møller vist )</a:t>
            </a:r>
          </a:p>
          <a:p>
            <a:pPr marL="0" indent="0">
              <a:buNone/>
            </a:pPr>
            <a:endParaRPr lang="da-DK" sz="2800" b="1" dirty="0"/>
          </a:p>
        </p:txBody>
      </p:sp>
    </p:spTree>
    <p:extLst>
      <p:ext uri="{BB962C8B-B14F-4D97-AF65-F5344CB8AC3E}">
        <p14:creationId xmlns:p14="http://schemas.microsoft.com/office/powerpoint/2010/main" val="39053278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200" b="1" dirty="0" smtClean="0"/>
              <a:t>Fæsteprotokoller</a:t>
            </a:r>
            <a:endParaRPr lang="da-DK" sz="3200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a-DK" sz="2800" b="1" dirty="0" smtClean="0"/>
              <a:t>Kongen solgte Godser til højstbydende</a:t>
            </a:r>
          </a:p>
          <a:p>
            <a:pPr marL="0" indent="0">
              <a:buNone/>
            </a:pPr>
            <a:r>
              <a:rPr lang="da-DK" sz="2800" b="1" dirty="0" smtClean="0"/>
              <a:t>Godserne opkrævede skatter m.v. Jordebøger</a:t>
            </a:r>
          </a:p>
          <a:p>
            <a:pPr marL="0" indent="0">
              <a:buNone/>
            </a:pPr>
            <a:r>
              <a:rPr lang="da-DK" sz="2800" b="1" dirty="0" smtClean="0"/>
              <a:t>Jordebog Snesere Overdrev, som folketælling –skatter</a:t>
            </a:r>
          </a:p>
          <a:p>
            <a:pPr marL="0" indent="0">
              <a:buNone/>
            </a:pPr>
            <a:r>
              <a:rPr lang="da-DK" sz="2800" b="1" dirty="0" smtClean="0"/>
              <a:t>Salldata (kirkebøger) Fæsteprotokol-</a:t>
            </a:r>
          </a:p>
          <a:p>
            <a:pPr marL="0" indent="0">
              <a:buNone/>
            </a:pPr>
            <a:r>
              <a:rPr lang="da-DK" sz="2800" b="1" dirty="0" smtClean="0"/>
              <a:t>Lindersvold og Strandgårde Gods opslag 27/34</a:t>
            </a:r>
          </a:p>
          <a:p>
            <a:pPr marL="0" indent="0">
              <a:buNone/>
            </a:pPr>
            <a:r>
              <a:rPr lang="da-DK" sz="2800" b="1" dirty="0" smtClean="0"/>
              <a:t>Anders Rasmussen 1840 – ll 271 efter Steffen Christiansens enke</a:t>
            </a:r>
          </a:p>
          <a:p>
            <a:pPr marL="0" indent="0">
              <a:buNone/>
            </a:pPr>
            <a:r>
              <a:rPr lang="da-DK" sz="2800" b="1" dirty="0" smtClean="0"/>
              <a:t>Bestilles på Rigsarkivet</a:t>
            </a:r>
            <a:endParaRPr lang="da-DK" sz="2800" b="1" dirty="0"/>
          </a:p>
        </p:txBody>
      </p:sp>
    </p:spTree>
    <p:extLst>
      <p:ext uri="{BB962C8B-B14F-4D97-AF65-F5344CB8AC3E}">
        <p14:creationId xmlns:p14="http://schemas.microsoft.com/office/powerpoint/2010/main" val="38658765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200" b="1" dirty="0" smtClean="0"/>
              <a:t>Bygningshistorie</a:t>
            </a:r>
            <a:endParaRPr lang="da-DK" sz="3200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a-DK" sz="2800" b="1" dirty="0" smtClean="0"/>
              <a:t>Retten i Vordingborg.</a:t>
            </a:r>
          </a:p>
          <a:p>
            <a:pPr marL="0" indent="0">
              <a:buNone/>
            </a:pPr>
            <a:r>
              <a:rPr lang="da-DK" sz="2800" b="1" dirty="0" smtClean="0"/>
              <a:t>Vordingborg Landsogn 1840 – 1941 ll  opslag 59/557</a:t>
            </a:r>
          </a:p>
          <a:p>
            <a:pPr marL="0" indent="0">
              <a:buNone/>
            </a:pPr>
            <a:endParaRPr lang="da-DK" sz="2800" b="1" dirty="0"/>
          </a:p>
          <a:p>
            <a:pPr marL="0" indent="0">
              <a:buNone/>
            </a:pPr>
            <a:r>
              <a:rPr lang="da-DK" sz="2800" b="1" dirty="0" smtClean="0"/>
              <a:t>Købekontrakt og skøde af 25 juni læst 25 juli 1877</a:t>
            </a:r>
          </a:p>
          <a:p>
            <a:pPr marL="0" indent="0">
              <a:buNone/>
            </a:pPr>
            <a:r>
              <a:rPr lang="da-DK" sz="2800" b="1" dirty="0" smtClean="0"/>
              <a:t>Fra Jørgen Ravn til Chr. Johannesen </a:t>
            </a:r>
          </a:p>
          <a:p>
            <a:pPr marL="0" indent="0">
              <a:buNone/>
            </a:pPr>
            <a:r>
              <a:rPr lang="da-DK" sz="2800" b="1" dirty="0" smtClean="0"/>
              <a:t>På Matr. 1a – 16 Hulemosen</a:t>
            </a:r>
          </a:p>
          <a:p>
            <a:pPr marL="0" indent="0">
              <a:buNone/>
            </a:pPr>
            <a:endParaRPr lang="da-DK" sz="2800" b="1" dirty="0"/>
          </a:p>
          <a:p>
            <a:pPr marL="0" indent="0">
              <a:buNone/>
            </a:pPr>
            <a:r>
              <a:rPr lang="da-DK" sz="2800" b="1" dirty="0" smtClean="0"/>
              <a:t>Opslag 134/557 Matr. nr. 2 bt</a:t>
            </a:r>
            <a:endParaRPr lang="da-DK" sz="2800" b="1" dirty="0"/>
          </a:p>
        </p:txBody>
      </p:sp>
    </p:spTree>
    <p:extLst>
      <p:ext uri="{BB962C8B-B14F-4D97-AF65-F5344CB8AC3E}">
        <p14:creationId xmlns:p14="http://schemas.microsoft.com/office/powerpoint/2010/main" val="41135064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b="1" dirty="0" smtClean="0"/>
              <a:t>Lokale Myndigheder</a:t>
            </a:r>
            <a:endParaRPr lang="da-DK" sz="3600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a-DK" sz="2800" b="1" dirty="0" smtClean="0"/>
              <a:t>Præstø Amt, </a:t>
            </a:r>
            <a:r>
              <a:rPr lang="da-DK" sz="2800" b="1" dirty="0" err="1" smtClean="0"/>
              <a:t>Baarse</a:t>
            </a:r>
            <a:r>
              <a:rPr lang="da-DK" sz="2800" b="1" dirty="0" smtClean="0"/>
              <a:t> Herred</a:t>
            </a:r>
          </a:p>
          <a:p>
            <a:pPr marL="0" indent="0">
              <a:buNone/>
            </a:pPr>
            <a:r>
              <a:rPr lang="da-DK" sz="2800" b="1" dirty="0" smtClean="0"/>
              <a:t>Retten i Vordingborg,</a:t>
            </a:r>
          </a:p>
          <a:p>
            <a:pPr marL="0" indent="0">
              <a:buNone/>
            </a:pPr>
            <a:r>
              <a:rPr lang="da-DK" sz="2800" b="1" dirty="0" smtClean="0"/>
              <a:t> Vordingborg Landsogn 1840-1841  ll </a:t>
            </a:r>
            <a:r>
              <a:rPr lang="da-DK" sz="2800" b="1" dirty="0" err="1" smtClean="0"/>
              <a:t>opsl</a:t>
            </a:r>
            <a:r>
              <a:rPr lang="da-DK" sz="2800" b="1" dirty="0" smtClean="0"/>
              <a:t>. 59/ 557</a:t>
            </a:r>
          </a:p>
          <a:p>
            <a:pPr marL="0" indent="0">
              <a:buNone/>
            </a:pPr>
            <a:r>
              <a:rPr lang="da-DK" sz="2800" b="1" dirty="0" smtClean="0"/>
              <a:t>Hulemosen.</a:t>
            </a:r>
          </a:p>
          <a:p>
            <a:pPr marL="0" indent="0">
              <a:buNone/>
            </a:pPr>
            <a:r>
              <a:rPr lang="da-DK" sz="2800" b="1" dirty="0" smtClean="0"/>
              <a:t>Skøde: Vordingborg Søndre Birk, </a:t>
            </a:r>
          </a:p>
          <a:p>
            <a:pPr marL="0" indent="0">
              <a:buNone/>
            </a:pPr>
            <a:r>
              <a:rPr lang="da-DK" sz="2800" b="1" dirty="0" smtClean="0"/>
              <a:t>Skøde og Panteobligation 1877-1880  I opslag 112/370</a:t>
            </a:r>
            <a:r>
              <a:rPr lang="da-DK" sz="2800" b="1" u="sng" dirty="0" smtClean="0"/>
              <a:t> </a:t>
            </a:r>
            <a:endParaRPr lang="da-DK" sz="2800" b="1" dirty="0"/>
          </a:p>
        </p:txBody>
      </p:sp>
    </p:spTree>
    <p:extLst>
      <p:ext uri="{BB962C8B-B14F-4D97-AF65-F5344CB8AC3E}">
        <p14:creationId xmlns:p14="http://schemas.microsoft.com/office/powerpoint/2010/main" val="2953235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b="1" dirty="0" smtClean="0"/>
              <a:t>SDFE Kort</a:t>
            </a:r>
            <a:br>
              <a:rPr lang="da-DK" sz="3600" b="1" dirty="0" smtClean="0"/>
            </a:br>
            <a:r>
              <a:rPr lang="da-DK" sz="2800" b="1" dirty="0" smtClean="0"/>
              <a:t>(Styrelsen for Dataforsyning og Effektivisering)</a:t>
            </a:r>
            <a:endParaRPr lang="da-DK" sz="3600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a-DK" sz="2800" b="1" dirty="0" smtClean="0"/>
              <a:t>Se på kort</a:t>
            </a:r>
          </a:p>
          <a:p>
            <a:pPr marL="0" indent="0">
              <a:buNone/>
            </a:pPr>
            <a:r>
              <a:rPr lang="da-DK" sz="2800" b="1" dirty="0" smtClean="0"/>
              <a:t>Gå til SDFE kort</a:t>
            </a:r>
          </a:p>
          <a:p>
            <a:pPr marL="0" indent="0">
              <a:buNone/>
            </a:pPr>
            <a:r>
              <a:rPr lang="da-DK" sz="2800" b="1" dirty="0" smtClean="0"/>
              <a:t>Historisk baggrundskort</a:t>
            </a:r>
          </a:p>
          <a:p>
            <a:pPr marL="400050" lvl="1" indent="0">
              <a:buNone/>
            </a:pPr>
            <a:r>
              <a:rPr lang="da-DK" b="1" dirty="0" smtClean="0"/>
              <a:t>Administrative grænser</a:t>
            </a:r>
            <a:r>
              <a:rPr lang="da-DK" sz="2400" b="1" dirty="0" smtClean="0"/>
              <a:t>:</a:t>
            </a:r>
            <a:r>
              <a:rPr lang="da-DK" sz="4000" b="1" dirty="0" smtClean="0"/>
              <a:t>{</a:t>
            </a:r>
            <a:r>
              <a:rPr lang="da-DK" sz="2400" b="1" dirty="0" smtClean="0"/>
              <a:t> 	Postdistrikt</a:t>
            </a:r>
          </a:p>
          <a:p>
            <a:pPr marL="400050" lvl="1" indent="0">
              <a:buNone/>
            </a:pPr>
            <a:r>
              <a:rPr lang="da-DK" sz="2400" b="1" dirty="0"/>
              <a:t>	</a:t>
            </a:r>
            <a:r>
              <a:rPr lang="da-DK" sz="2400" b="1" dirty="0" smtClean="0"/>
              <a:t>			  	 Sognegrænse      (Stensby)</a:t>
            </a:r>
          </a:p>
          <a:p>
            <a:pPr marL="400050" lvl="1" indent="0">
              <a:buNone/>
            </a:pPr>
            <a:r>
              <a:rPr lang="da-DK" sz="2400" b="1" dirty="0"/>
              <a:t>	</a:t>
            </a:r>
            <a:r>
              <a:rPr lang="da-DK" sz="2400" b="1" dirty="0" smtClean="0"/>
              <a:t>			  	 Retskreds</a:t>
            </a:r>
          </a:p>
          <a:p>
            <a:pPr marL="400050" lvl="1" indent="0">
              <a:buNone/>
            </a:pPr>
            <a:r>
              <a:rPr lang="da-DK" sz="2400" b="1" dirty="0"/>
              <a:t>	</a:t>
            </a:r>
            <a:r>
              <a:rPr lang="da-DK" sz="2400" b="1" dirty="0" smtClean="0"/>
              <a:t>			    	 Politikreds</a:t>
            </a:r>
          </a:p>
          <a:p>
            <a:pPr marL="400050" lvl="1" indent="0">
              <a:buNone/>
            </a:pPr>
            <a:r>
              <a:rPr lang="da-DK" sz="2400" b="1" dirty="0"/>
              <a:t>	</a:t>
            </a:r>
            <a:r>
              <a:rPr lang="da-DK" sz="2400" b="1" dirty="0" smtClean="0"/>
              <a:t>				 Kommunegrænse</a:t>
            </a:r>
          </a:p>
          <a:p>
            <a:pPr marL="400050" lvl="1" indent="0">
              <a:buNone/>
            </a:pPr>
            <a:r>
              <a:rPr lang="da-DK" sz="2400" b="1" dirty="0"/>
              <a:t>	</a:t>
            </a:r>
            <a:r>
              <a:rPr lang="da-DK" sz="2400" b="1" dirty="0" smtClean="0"/>
              <a:t>				 Regionsgrænse</a:t>
            </a:r>
            <a:endParaRPr lang="da-DK" sz="2400" b="1" dirty="0"/>
          </a:p>
        </p:txBody>
      </p:sp>
    </p:spTree>
    <p:extLst>
      <p:ext uri="{BB962C8B-B14F-4D97-AF65-F5344CB8AC3E}">
        <p14:creationId xmlns:p14="http://schemas.microsoft.com/office/powerpoint/2010/main" val="14601750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b="1" dirty="0" smtClean="0"/>
              <a:t>Gå til Historisk kort på Nettet</a:t>
            </a:r>
            <a:endParaRPr lang="da-DK" sz="3600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a-DK" sz="2800" b="1" u="sng" dirty="0" smtClean="0"/>
              <a:t>Matrikelkort</a:t>
            </a:r>
          </a:p>
          <a:p>
            <a:pPr marL="0" indent="0">
              <a:buNone/>
            </a:pPr>
            <a:r>
              <a:rPr lang="da-DK" sz="2800" b="1" dirty="0" smtClean="0"/>
              <a:t>Ejerlav:</a:t>
            </a:r>
            <a:r>
              <a:rPr lang="da-DK" sz="2800" b="1" dirty="0"/>
              <a:t> </a:t>
            </a:r>
            <a:r>
              <a:rPr lang="da-DK" sz="2800" b="1" dirty="0" smtClean="0"/>
              <a:t>Snesere By,            Snesere Sogn 0261060 </a:t>
            </a:r>
          </a:p>
          <a:p>
            <a:pPr marL="0" indent="0">
              <a:buNone/>
            </a:pPr>
            <a:r>
              <a:rPr lang="da-DK" sz="2800" b="1" dirty="0"/>
              <a:t>	</a:t>
            </a:r>
            <a:r>
              <a:rPr lang="da-DK" sz="2800" b="1" dirty="0" smtClean="0"/>
              <a:t>    Snesere Torp By	            do	                61</a:t>
            </a:r>
          </a:p>
          <a:p>
            <a:pPr marL="0" indent="0">
              <a:buNone/>
            </a:pPr>
            <a:r>
              <a:rPr lang="da-DK" sz="2800" b="1" dirty="0"/>
              <a:t>	</a:t>
            </a:r>
            <a:r>
              <a:rPr lang="da-DK" sz="2800" b="1" dirty="0" smtClean="0"/>
              <a:t>     Brøderup By                   do                      53</a:t>
            </a:r>
          </a:p>
          <a:p>
            <a:pPr marL="0" indent="0">
              <a:buNone/>
            </a:pPr>
            <a:endParaRPr lang="da-DK" sz="2800" b="1" dirty="0"/>
          </a:p>
          <a:p>
            <a:pPr marL="0" indent="0">
              <a:buNone/>
            </a:pPr>
            <a:r>
              <a:rPr lang="da-DK" sz="2800" b="1" dirty="0" smtClean="0"/>
              <a:t>Sognekort viser Ejerlav</a:t>
            </a:r>
            <a:endParaRPr lang="da-DK" sz="2800" b="1" dirty="0"/>
          </a:p>
        </p:txBody>
      </p:sp>
    </p:spTree>
    <p:extLst>
      <p:ext uri="{BB962C8B-B14F-4D97-AF65-F5344CB8AC3E}">
        <p14:creationId xmlns:p14="http://schemas.microsoft.com/office/powerpoint/2010/main" val="2978320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Hvad kirkebøger fortæller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 b="1" dirty="0" smtClean="0"/>
              <a:t>Fødsel: forældre, faddere, hvem var med ved dåben.</a:t>
            </a:r>
          </a:p>
          <a:p>
            <a:pPr marL="0" indent="0">
              <a:buNone/>
            </a:pPr>
            <a:r>
              <a:rPr lang="da-DK" b="1" dirty="0" smtClean="0"/>
              <a:t>Konfirmation</a:t>
            </a:r>
          </a:p>
          <a:p>
            <a:pPr marL="0" indent="0">
              <a:buNone/>
            </a:pPr>
            <a:r>
              <a:rPr lang="da-DK" b="1" dirty="0" smtClean="0"/>
              <a:t>Bryllup: Bopæl,  forældre, forlovere</a:t>
            </a:r>
          </a:p>
          <a:p>
            <a:pPr marL="0" indent="0">
              <a:buNone/>
            </a:pPr>
            <a:r>
              <a:rPr lang="da-DK" b="1" dirty="0" smtClean="0"/>
              <a:t>Død: person </a:t>
            </a:r>
            <a:r>
              <a:rPr lang="da-DK" b="1" dirty="0" err="1" smtClean="0"/>
              <a:t>dataer</a:t>
            </a:r>
            <a:r>
              <a:rPr lang="da-DK" b="1" dirty="0" smtClean="0"/>
              <a:t>, sidste bopæl</a:t>
            </a:r>
          </a:p>
          <a:p>
            <a:pPr marL="0" indent="0">
              <a:buNone/>
            </a:pPr>
            <a:endParaRPr lang="da-DK" b="1" dirty="0" smtClean="0"/>
          </a:p>
          <a:p>
            <a:pPr marL="0" indent="0">
              <a:buNone/>
            </a:pPr>
            <a:endParaRPr lang="da-DK" b="1" dirty="0" smtClean="0"/>
          </a:p>
          <a:p>
            <a:pPr marL="0" indent="0">
              <a:buNone/>
            </a:pPr>
            <a:r>
              <a:rPr lang="da-DK" dirty="0" smtClean="0"/>
              <a:t>Nogle præster tilførte andre gode oplysninger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7685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Om kirkebøger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a-DK" sz="2800" b="1" dirty="0" smtClean="0"/>
              <a:t>Fødte drenge</a:t>
            </a:r>
          </a:p>
          <a:p>
            <a:pPr marL="0" indent="0">
              <a:buNone/>
            </a:pPr>
            <a:r>
              <a:rPr lang="da-DK" sz="2800" b="1" dirty="0" smtClean="0"/>
              <a:t>Fødte piger</a:t>
            </a:r>
          </a:p>
          <a:p>
            <a:pPr marL="0" indent="0">
              <a:buNone/>
            </a:pPr>
            <a:r>
              <a:rPr lang="da-DK" sz="2800" b="1" dirty="0" smtClean="0"/>
              <a:t>Konfirmerede drenge</a:t>
            </a:r>
          </a:p>
          <a:p>
            <a:pPr marL="0" indent="0">
              <a:buNone/>
            </a:pPr>
            <a:r>
              <a:rPr lang="da-DK" sz="2800" b="1" dirty="0" smtClean="0"/>
              <a:t>Konfirmerede piger</a:t>
            </a:r>
          </a:p>
          <a:p>
            <a:pPr marL="0" indent="0">
              <a:buNone/>
            </a:pPr>
            <a:r>
              <a:rPr lang="da-DK" sz="2800" b="1" dirty="0" smtClean="0"/>
              <a:t>Viede – </a:t>
            </a:r>
            <a:r>
              <a:rPr lang="da-DK" sz="2800" b="1" dirty="0" err="1" smtClean="0"/>
              <a:t>copulerede</a:t>
            </a:r>
            <a:endParaRPr lang="da-DK" sz="2800" b="1" dirty="0" smtClean="0"/>
          </a:p>
          <a:p>
            <a:pPr marL="0" indent="0">
              <a:buNone/>
            </a:pPr>
            <a:r>
              <a:rPr lang="da-DK" sz="2800" b="1" dirty="0" smtClean="0"/>
              <a:t>Til og afgangslister ( Hovedsageligt tjeneste folk)</a:t>
            </a:r>
          </a:p>
          <a:p>
            <a:pPr marL="0" indent="0">
              <a:buNone/>
            </a:pPr>
            <a:r>
              <a:rPr lang="da-DK" sz="2800" b="1" dirty="0" smtClean="0"/>
              <a:t>Døde mænd</a:t>
            </a:r>
          </a:p>
          <a:p>
            <a:pPr marL="0" indent="0">
              <a:buNone/>
            </a:pPr>
            <a:r>
              <a:rPr lang="da-DK" sz="2800" b="1" dirty="0" smtClean="0"/>
              <a:t>Døde kvinder</a:t>
            </a:r>
            <a:endParaRPr lang="da-DK" sz="2800" b="1" dirty="0"/>
          </a:p>
        </p:txBody>
      </p:sp>
    </p:spTree>
    <p:extLst>
      <p:ext uri="{BB962C8B-B14F-4D97-AF65-F5344CB8AC3E}">
        <p14:creationId xmlns:p14="http://schemas.microsoft.com/office/powerpoint/2010/main" val="53095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/>
          </a:bodyPr>
          <a:lstStyle/>
          <a:p>
            <a:r>
              <a:rPr lang="da-DK" dirty="0" smtClean="0"/>
              <a:t>Eksempel</a:t>
            </a:r>
            <a:br>
              <a:rPr lang="da-DK" dirty="0" smtClean="0"/>
            </a:br>
            <a:r>
              <a:rPr lang="da-DK" sz="2800" dirty="0" smtClean="0"/>
              <a:t>Præstø amt, Hammer Herred, Sværdborg sogn </a:t>
            </a:r>
            <a:br>
              <a:rPr lang="da-DK" sz="2800" dirty="0" smtClean="0"/>
            </a:br>
            <a:r>
              <a:rPr lang="da-DK" sz="2800" dirty="0" smtClean="0"/>
              <a:t>Opslag 1875 – </a:t>
            </a:r>
            <a:r>
              <a:rPr lang="da-DK" sz="2800" smtClean="0"/>
              <a:t>1890 - </a:t>
            </a:r>
            <a:r>
              <a:rPr lang="da-DK" sz="2800" dirty="0" smtClean="0"/>
              <a:t>48/167</a:t>
            </a:r>
            <a:endParaRPr lang="da-DK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99592" y="2276872"/>
            <a:ext cx="7896225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244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426170"/>
          </a:xfrm>
        </p:spPr>
        <p:txBody>
          <a:bodyPr>
            <a:normAutofit fontScale="90000"/>
          </a:bodyPr>
          <a:lstStyle/>
          <a:p>
            <a:r>
              <a:rPr lang="da-DK" dirty="0" smtClean="0"/>
              <a:t>Eksempel</a:t>
            </a:r>
            <a:br>
              <a:rPr lang="da-DK" dirty="0" smtClean="0"/>
            </a:br>
            <a:r>
              <a:rPr lang="da-DK" sz="3100" dirty="0" smtClean="0"/>
              <a:t>Præstø amt, Hammer Herred, Sværdborg Sogn</a:t>
            </a:r>
            <a:br>
              <a:rPr lang="da-DK" sz="3100" dirty="0" smtClean="0"/>
            </a:br>
            <a:r>
              <a:rPr lang="da-DK" sz="3100" dirty="0" smtClean="0"/>
              <a:t>opslag: 1892-1920 / 407 - 526</a:t>
            </a:r>
            <a:endParaRPr lang="da-DK" sz="31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443665"/>
            <a:ext cx="8229600" cy="2839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477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Folketællinger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sz="2400" b="1" dirty="0" smtClean="0"/>
              <a:t>1787</a:t>
            </a:r>
          </a:p>
          <a:p>
            <a:pPr marL="0" indent="0">
              <a:buNone/>
            </a:pPr>
            <a:r>
              <a:rPr lang="da-DK" sz="2400" b="1" dirty="0" smtClean="0"/>
              <a:t>1801</a:t>
            </a:r>
          </a:p>
          <a:p>
            <a:pPr marL="0" indent="0">
              <a:buNone/>
            </a:pPr>
            <a:r>
              <a:rPr lang="da-DK" sz="2400" b="1" dirty="0" smtClean="0"/>
              <a:t>1834</a:t>
            </a:r>
          </a:p>
          <a:p>
            <a:pPr marL="0" indent="0">
              <a:buNone/>
            </a:pPr>
            <a:r>
              <a:rPr lang="da-DK" sz="2400" b="1" dirty="0" smtClean="0"/>
              <a:t>1840 til 1860, hvert 5. år</a:t>
            </a:r>
          </a:p>
          <a:p>
            <a:pPr marL="0" indent="0">
              <a:buNone/>
            </a:pPr>
            <a:r>
              <a:rPr lang="da-DK" sz="2400" b="1" dirty="0" smtClean="0"/>
              <a:t>1870</a:t>
            </a:r>
          </a:p>
          <a:p>
            <a:pPr marL="0" indent="0">
              <a:buNone/>
            </a:pPr>
            <a:r>
              <a:rPr lang="da-DK" sz="2400" b="1" dirty="0" smtClean="0"/>
              <a:t>1880</a:t>
            </a:r>
          </a:p>
          <a:p>
            <a:pPr marL="0" indent="0">
              <a:buNone/>
            </a:pPr>
            <a:r>
              <a:rPr lang="da-DK" sz="2400" b="1" dirty="0" smtClean="0"/>
              <a:t>1890</a:t>
            </a:r>
          </a:p>
          <a:p>
            <a:pPr marL="0" indent="0">
              <a:buNone/>
            </a:pPr>
            <a:r>
              <a:rPr lang="da-DK" sz="2400" b="1" dirty="0" smtClean="0"/>
              <a:t>1901 til 1970 hver 5 . År</a:t>
            </a:r>
          </a:p>
          <a:p>
            <a:pPr marL="0" indent="0">
              <a:buNone/>
            </a:pPr>
            <a:r>
              <a:rPr lang="da-DK" sz="2400" b="1" dirty="0" smtClean="0"/>
              <a:t>Den sidste på nettet 1940.  (  75 års reglen)</a:t>
            </a:r>
          </a:p>
          <a:p>
            <a:pPr marL="0" indent="0">
              <a:buNone/>
            </a:pPr>
            <a:endParaRPr lang="da-DK" sz="2400" dirty="0" smtClean="0"/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8587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Folketællinger: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r>
              <a:rPr lang="da-DK" b="1" dirty="0" smtClean="0"/>
              <a:t>Vi skal kende:</a:t>
            </a:r>
          </a:p>
          <a:p>
            <a:pPr marL="0" indent="0">
              <a:buNone/>
            </a:pPr>
            <a:r>
              <a:rPr lang="da-DK" b="1" dirty="0" smtClean="0"/>
              <a:t>Amt</a:t>
            </a:r>
          </a:p>
          <a:p>
            <a:pPr marL="0" indent="0">
              <a:buNone/>
            </a:pPr>
            <a:r>
              <a:rPr lang="da-DK" b="1" dirty="0" smtClean="0"/>
              <a:t>Herred</a:t>
            </a:r>
          </a:p>
          <a:p>
            <a:pPr marL="0" indent="0">
              <a:buNone/>
            </a:pPr>
            <a:r>
              <a:rPr lang="da-DK" b="1" dirty="0" smtClean="0"/>
              <a:t>Sogn</a:t>
            </a:r>
          </a:p>
          <a:p>
            <a:pPr marL="0" indent="0">
              <a:buNone/>
            </a:pPr>
            <a:r>
              <a:rPr lang="da-DK" b="1" dirty="0" smtClean="0"/>
              <a:t>Stednavne</a:t>
            </a:r>
            <a:endParaRPr lang="da-DK" b="1" dirty="0"/>
          </a:p>
        </p:txBody>
      </p:sp>
    </p:spTree>
    <p:extLst>
      <p:ext uri="{BB962C8B-B14F-4D97-AF65-F5344CB8AC3E}">
        <p14:creationId xmlns:p14="http://schemas.microsoft.com/office/powerpoint/2010/main" val="2105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 fontScale="90000"/>
          </a:bodyPr>
          <a:lstStyle/>
          <a:p>
            <a:r>
              <a:rPr lang="da-DK" dirty="0" smtClean="0"/>
              <a:t>Eksempel</a:t>
            </a:r>
            <a:br>
              <a:rPr lang="da-DK" dirty="0" smtClean="0"/>
            </a:br>
            <a:r>
              <a:rPr lang="da-DK" sz="2800" dirty="0" smtClean="0"/>
              <a:t>Præstø amt, Hammer Herred, Sværdborg, Snertinge </a:t>
            </a:r>
            <a:br>
              <a:rPr lang="da-DK" sz="2800" dirty="0" smtClean="0"/>
            </a:br>
            <a:r>
              <a:rPr lang="da-DK" sz="2800" dirty="0" smtClean="0"/>
              <a:t>Opslag 1890 – 59/113</a:t>
            </a:r>
            <a:endParaRPr lang="da-DK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870419"/>
            <a:ext cx="8229600" cy="198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769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551</Words>
  <Application>Microsoft Office PowerPoint</Application>
  <PresentationFormat>Skærmshow (4:3)</PresentationFormat>
  <Paragraphs>185</Paragraphs>
  <Slides>25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25</vt:i4>
      </vt:variant>
    </vt:vector>
  </HeadingPairs>
  <TitlesOfParts>
    <vt:vector size="26" baseType="lpstr">
      <vt:lpstr>Kontortema</vt:lpstr>
      <vt:lpstr>www.ao.salldata.dk</vt:lpstr>
      <vt:lpstr>Start på slægtsforskning</vt:lpstr>
      <vt:lpstr>Hvad kirkebøger fortæller</vt:lpstr>
      <vt:lpstr>Om kirkebøger</vt:lpstr>
      <vt:lpstr>Eksempel Præstø amt, Hammer Herred, Sværdborg sogn  Opslag 1875 – 1890 - 48/167</vt:lpstr>
      <vt:lpstr>Eksempel Præstø amt, Hammer Herred, Sværdborg Sogn opslag: 1892-1920 / 407 - 526</vt:lpstr>
      <vt:lpstr>Folketællinger</vt:lpstr>
      <vt:lpstr>Folketællinger:</vt:lpstr>
      <vt:lpstr>Eksempel Præstø amt, Hammer Herred, Sværdborg, Snertinge  Opslag 1890 – 59/113</vt:lpstr>
      <vt:lpstr>Periode uden Folketællinger</vt:lpstr>
      <vt:lpstr> Link til slægtsforskning</vt:lpstr>
      <vt:lpstr>Lokal arkiver. Hvad kan vi finde der. Søg evt. på Arkiv. Dk. Søg arkivet</vt:lpstr>
      <vt:lpstr>Andre lokal arkiver Fladså hører under Næstved arkiverne. Kommunale arkivalier findes i naesbas Søg Fladså arkiv via naesbas</vt:lpstr>
      <vt:lpstr>Andre nyttige links.</vt:lpstr>
      <vt:lpstr>Til Personhistorie.</vt:lpstr>
      <vt:lpstr>Egnshistorie:</vt:lpstr>
      <vt:lpstr>Bygningshistorie</vt:lpstr>
      <vt:lpstr>Skifter</vt:lpstr>
      <vt:lpstr>Tingbøger 1927 - 2000</vt:lpstr>
      <vt:lpstr>Brandforsikring</vt:lpstr>
      <vt:lpstr>Fæsteprotokoller</vt:lpstr>
      <vt:lpstr>Bygningshistorie</vt:lpstr>
      <vt:lpstr>Lokale Myndigheder</vt:lpstr>
      <vt:lpstr>SDFE Kort (Styrelsen for Dataforsyning og Effektivisering)</vt:lpstr>
      <vt:lpstr>Gå til Historisk kort på Nettet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 på slægtsforskning</dc:title>
  <dc:creator>inger hansen</dc:creator>
  <cp:lastModifiedBy>inger hansen</cp:lastModifiedBy>
  <cp:revision>33</cp:revision>
  <dcterms:created xsi:type="dcterms:W3CDTF">2017-09-10T16:58:19Z</dcterms:created>
  <dcterms:modified xsi:type="dcterms:W3CDTF">2017-09-19T14:25:15Z</dcterms:modified>
</cp:coreProperties>
</file>